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5" r:id="rId3"/>
    <p:sldId id="258" r:id="rId4"/>
    <p:sldId id="299" r:id="rId5"/>
    <p:sldId id="283" r:id="rId6"/>
    <p:sldId id="284" r:id="rId7"/>
    <p:sldId id="262" r:id="rId8"/>
    <p:sldId id="300" r:id="rId9"/>
    <p:sldId id="263" r:id="rId10"/>
    <p:sldId id="301" r:id="rId11"/>
    <p:sldId id="302" r:id="rId12"/>
    <p:sldId id="264" r:id="rId13"/>
    <p:sldId id="289" r:id="rId14"/>
    <p:sldId id="304" r:id="rId15"/>
    <p:sldId id="265" r:id="rId16"/>
    <p:sldId id="277" r:id="rId17"/>
    <p:sldId id="285" r:id="rId18"/>
    <p:sldId id="290" r:id="rId19"/>
    <p:sldId id="286" r:id="rId20"/>
    <p:sldId id="307" r:id="rId21"/>
    <p:sldId id="306" r:id="rId22"/>
    <p:sldId id="309" r:id="rId23"/>
    <p:sldId id="311" r:id="rId24"/>
    <p:sldId id="312" r:id="rId25"/>
    <p:sldId id="313" r:id="rId26"/>
    <p:sldId id="308" r:id="rId27"/>
    <p:sldId id="266" r:id="rId28"/>
    <p:sldId id="274" r:id="rId29"/>
    <p:sldId id="292" r:id="rId30"/>
    <p:sldId id="293" r:id="rId31"/>
    <p:sldId id="279" r:id="rId32"/>
    <p:sldId id="270" r:id="rId33"/>
    <p:sldId id="294" r:id="rId34"/>
    <p:sldId id="288" r:id="rId35"/>
    <p:sldId id="298" r:id="rId36"/>
    <p:sldId id="260" r:id="rId37"/>
    <p:sldId id="280" r:id="rId38"/>
    <p:sldId id="271" r:id="rId39"/>
    <p:sldId id="273" r:id="rId40"/>
    <p:sldId id="272" r:id="rId41"/>
    <p:sldId id="269" r:id="rId42"/>
    <p:sldId id="261" r:id="rId43"/>
    <p:sldId id="267" r:id="rId44"/>
    <p:sldId id="268" r:id="rId45"/>
    <p:sldId id="297" r:id="rId46"/>
    <p:sldId id="28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16" autoAdjust="0"/>
  </p:normalViewPr>
  <p:slideViewPr>
    <p:cSldViewPr snapToGrid="0" snapToObjects="1">
      <p:cViewPr>
        <p:scale>
          <a:sx n="90" d="100"/>
          <a:sy n="90" d="100"/>
        </p:scale>
        <p:origin x="-217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77CB-077B-F945-B4FE-7DEACA9C22D0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C9FB6-395B-AE4C-A1F0-FC2DAB664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specified number of examples</a:t>
            </a:r>
          </a:p>
          <a:p>
            <a:r>
              <a:rPr lang="en-US" dirty="0" smtClean="0"/>
              <a:t>Tunable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82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Skip this (greedy </a:t>
            </a:r>
            <a:r>
              <a:rPr lang="en-US" dirty="0" err="1" smtClean="0"/>
              <a:t>algo</a:t>
            </a:r>
            <a:r>
              <a:rPr lang="en-US" dirty="0" smtClean="0"/>
              <a:t> should’ve been explained last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Note that 2-3 seconds is almost ‘interactive time’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 2-3 seconds is almost ‘interactive time’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6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Neglible</a:t>
            </a:r>
            <a:r>
              <a:rPr lang="en-US" baseline="0" dirty="0" smtClean="0"/>
              <a:t> error even at </a:t>
            </a:r>
            <a:r>
              <a:rPr lang="en-US" baseline="0" dirty="0" err="1" smtClean="0"/>
              <a:t>minSS</a:t>
            </a:r>
            <a:r>
              <a:rPr lang="en-US" baseline="0" dirty="0" smtClean="0"/>
              <a:t> = 1000.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8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want to summarize a table with 3 columns: Store,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Start with single</a:t>
            </a:r>
            <a:r>
              <a:rPr lang="is-IS" baseline="0" dirty="0" smtClean="0"/>
              <a:t> rule. Star is wildcard character</a:t>
            </a:r>
          </a:p>
          <a:p>
            <a:r>
              <a:rPr lang="is-IS" baseline="0" dirty="0" smtClean="0"/>
              <a:t>Count is number of tuples which match the pattern</a:t>
            </a:r>
          </a:p>
          <a:p>
            <a:r>
              <a:rPr lang="is-IS" baseline="0" dirty="0" smtClean="0"/>
              <a:t>So this tells us there ar 6000 tuples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Expand into </a:t>
            </a:r>
            <a:r>
              <a:rPr lang="en-US" b="1" dirty="0" smtClean="0"/>
              <a:t>list </a:t>
            </a:r>
            <a:r>
              <a:rPr lang="en-US" dirty="0" smtClean="0"/>
              <a:t>of 3 rules.</a:t>
            </a:r>
          </a:p>
          <a:p>
            <a:r>
              <a:rPr lang="en-US" dirty="0" smtClean="0"/>
              <a:t>Weight here is number of non-star values. </a:t>
            </a:r>
          </a:p>
          <a:p>
            <a:r>
              <a:rPr lang="en-US" dirty="0" smtClean="0"/>
              <a:t>Weight </a:t>
            </a:r>
            <a:r>
              <a:rPr lang="en-US" dirty="0" err="1" smtClean="0"/>
              <a:t>defn</a:t>
            </a:r>
            <a:r>
              <a:rPr lang="en-US" dirty="0" smtClean="0"/>
              <a:t> can be tuned</a:t>
            </a:r>
          </a:p>
          <a:p>
            <a:r>
              <a:rPr lang="en-US" dirty="0" smtClean="0"/>
              <a:t>Suppose user wants to know more about the </a:t>
            </a:r>
            <a:r>
              <a:rPr lang="en-US" dirty="0" err="1" smtClean="0"/>
              <a:t>Walmart</a:t>
            </a:r>
            <a:r>
              <a:rPr lang="en-US" dirty="0" smtClean="0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Formalized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Finding List = Finding Set + Finding Ordering</a:t>
            </a:r>
          </a:p>
          <a:p>
            <a:r>
              <a:rPr lang="en-US" dirty="0" smtClean="0"/>
              <a:t>Latter Easy</a:t>
            </a:r>
          </a:p>
          <a:p>
            <a:r>
              <a:rPr lang="en-US" dirty="0" smtClean="0"/>
              <a:t>Thus find set only</a:t>
            </a:r>
          </a:p>
          <a:p>
            <a:r>
              <a:rPr lang="en-US" dirty="0" smtClean="0"/>
              <a:t>Still</a:t>
            </a:r>
            <a:r>
              <a:rPr lang="en-US" baseline="0" dirty="0" smtClean="0"/>
              <a:t> NP-Hard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r>
              <a:rPr lang="en-US" dirty="0" smtClean="0"/>
              <a:t>We now formalize the above notions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Count(r)</a:t>
            </a:r>
            <a:r>
              <a:rPr lang="en-US" dirty="0" smtClean="0"/>
              <a:t>: Number of tuples satisfying rule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Size(r): </a:t>
            </a:r>
            <a:r>
              <a:rPr lang="en-US" dirty="0" smtClean="0"/>
              <a:t>Number of non-star values in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err="1" smtClean="0"/>
              <a:t>MCount</a:t>
            </a:r>
            <a:r>
              <a:rPr lang="en-US" b="1" dirty="0" smtClean="0"/>
              <a:t>(</a:t>
            </a:r>
            <a:r>
              <a:rPr lang="en-US" b="1" dirty="0" err="1" smtClean="0"/>
              <a:t>r,R</a:t>
            </a:r>
            <a:r>
              <a:rPr lang="en-US" b="1" dirty="0" smtClean="0"/>
              <a:t>)</a:t>
            </a:r>
            <a:r>
              <a:rPr lang="en-US" dirty="0" smtClean="0"/>
              <a:t>: In a list </a:t>
            </a:r>
            <a:r>
              <a:rPr lang="en-US" b="1" dirty="0" smtClean="0"/>
              <a:t>R</a:t>
            </a:r>
            <a:r>
              <a:rPr lang="en-US" dirty="0" smtClean="0"/>
              <a:t>, number of tuples satisfying </a:t>
            </a:r>
            <a:r>
              <a:rPr lang="en-US" b="1" dirty="0" smtClean="0"/>
              <a:t>r</a:t>
            </a:r>
            <a:r>
              <a:rPr lang="en-US" dirty="0" smtClean="0"/>
              <a:t> but no rule before </a:t>
            </a:r>
            <a:r>
              <a:rPr lang="en-US" b="1" dirty="0" smtClean="0"/>
              <a:t>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Score(R)</a:t>
            </a:r>
            <a:r>
              <a:rPr lang="en-US" dirty="0" smtClean="0"/>
              <a:t>:</a:t>
            </a:r>
            <a:endParaRPr lang="en-US" b="1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27" y="4389403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i="1" dirty="0" smtClean="0"/>
          </a:p>
          <a:p>
            <a:pPr lvl="1"/>
            <a:r>
              <a:rPr lang="en-US" dirty="0" smtClean="0"/>
              <a:t>i.e. let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Whenever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60" y="4427846"/>
            <a:ext cx="1133121" cy="3554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4964719"/>
            <a:ext cx="6519333" cy="37514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3870912"/>
            <a:ext cx="7275688" cy="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  <a:endParaRPr lang="en-US" b="1" dirty="0"/>
          </a:p>
          <a:p>
            <a:pPr marL="0" indent="0" algn="ctr">
              <a:buNone/>
            </a:pPr>
            <a:r>
              <a:rPr lang="en-US" dirty="0" smtClean="0"/>
              <a:t>S = {}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 smtClean="0"/>
              <a:t>2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8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/>
              <a:t>3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2, </a:t>
            </a:r>
            <a:r>
              <a:rPr lang="is-IS" baseline="-25000" dirty="0" smtClean="0"/>
              <a:t>… </a:t>
            </a:r>
            <a:r>
              <a:rPr lang="is-IS" dirty="0" smtClean="0"/>
              <a:t>r</a:t>
            </a:r>
            <a:r>
              <a:rPr lang="is-IS" baseline="-25000" dirty="0" smtClean="0"/>
              <a:t>k</a:t>
            </a:r>
            <a:r>
              <a:rPr lang="en-U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r>
              <a:rPr lang="en-US" b="1" dirty="0" smtClean="0"/>
              <a:t>Theorem</a:t>
            </a:r>
            <a:r>
              <a:rPr lang="en-US" dirty="0" smtClean="0"/>
              <a:t>: Greedy algorithm achieves a</a:t>
            </a:r>
          </a:p>
          <a:p>
            <a:pPr marL="0" indent="0">
              <a:buNone/>
            </a:pPr>
            <a:r>
              <a:rPr lang="en-US" dirty="0" smtClean="0"/>
              <a:t>                  approximation 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6" y="4361039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Key Insight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412545"/>
            <a:ext cx="7246056" cy="4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Survey of marketing users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Hard to extract insights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endParaRPr lang="en-US" dirty="0" smtClean="0"/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Evaluate all size 1, then 2, and so on</a:t>
            </a:r>
          </a:p>
          <a:p>
            <a:pPr lvl="1"/>
            <a:r>
              <a:rPr lang="en-US" dirty="0" smtClean="0"/>
              <a:t>Only evaluate higher size rules that have a chance of being the best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Low selectivity rules?</a:t>
            </a:r>
          </a:p>
          <a:p>
            <a:pPr lvl="1"/>
            <a:r>
              <a:rPr lang="en-US" dirty="0" smtClean="0"/>
              <a:t>Multiple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45356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smtClean="0"/>
              <a:t>M : Available memory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smtClean="0"/>
              <a:t>M : Available memory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74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804333" y="1909029"/>
            <a:ext cx="7591777" cy="2396801"/>
          </a:xfrm>
        </p:spPr>
      </p:pic>
      <p:sp>
        <p:nvSpPr>
          <p:cNvPr id="7" name="TextBox 6"/>
          <p:cNvSpPr txBox="1"/>
          <p:nvPr/>
        </p:nvSpPr>
        <p:spPr>
          <a:xfrm>
            <a:off x="804333" y="4684890"/>
            <a:ext cx="74506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 smtClean="0"/>
              <a:t>k = 4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 smtClean="0"/>
              <a:t>Size weighting favors columns with fewer distinct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10" y="1699860"/>
            <a:ext cx="7151808" cy="34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667" r="-3642"/>
          <a:stretch/>
        </p:blipFill>
        <p:spPr>
          <a:xfrm>
            <a:off x="846666" y="1903587"/>
            <a:ext cx="7704667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Drill-Down augments and generalizes regular Drill-Down</a:t>
            </a:r>
          </a:p>
          <a:p>
            <a:r>
              <a:rPr lang="en-US" dirty="0" smtClean="0"/>
              <a:t>Helps find interesting portions of a table fast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Tunable</a:t>
            </a:r>
          </a:p>
          <a:p>
            <a:pPr lvl="1"/>
            <a:r>
              <a:rPr lang="en-US" dirty="0" smtClean="0"/>
              <a:t>Fast with no preprocessing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9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</a:t>
            </a:r>
            <a:r>
              <a:rPr lang="en-US" b="1" dirty="0" smtClean="0"/>
              <a:t>k</a:t>
            </a:r>
            <a:r>
              <a:rPr lang="en-US" dirty="0" smtClean="0"/>
              <a:t> most interesting </a:t>
            </a:r>
            <a:r>
              <a:rPr lang="en-US" i="1" dirty="0" smtClean="0"/>
              <a:t>rules </a:t>
            </a:r>
            <a:r>
              <a:rPr lang="en-US" dirty="0" smtClean="0"/>
              <a:t>(patterns)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2"/>
            <a:r>
              <a:rPr lang="en-US" dirty="0" smtClean="0"/>
              <a:t>User tunable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24" r="3324" b="60309"/>
          <a:stretch/>
        </p:blipFill>
        <p:spPr>
          <a:xfrm>
            <a:off x="951089" y="1665112"/>
            <a:ext cx="7110895" cy="1552222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610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12728</TotalTime>
  <Words>1469</Words>
  <Application>Microsoft Macintosh PowerPoint</Application>
  <PresentationFormat>On-screen Show (4:3)</PresentationFormat>
  <Paragraphs>289</Paragraphs>
  <Slides>46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Interactive Data Exploration with Smart Drill-Down</vt:lpstr>
      <vt:lpstr>Overview</vt:lpstr>
      <vt:lpstr>Motivation</vt:lpstr>
      <vt:lpstr>OLAP Drill-Down</vt:lpstr>
      <vt:lpstr>OLAP Drill-Down</vt:lpstr>
      <vt:lpstr>Smart Drill-Down</vt:lpstr>
      <vt:lpstr>Example</vt:lpstr>
      <vt:lpstr>Example</vt:lpstr>
      <vt:lpstr>Example</vt:lpstr>
      <vt:lpstr>Example summary</vt:lpstr>
      <vt:lpstr>Example summary</vt:lpstr>
      <vt:lpstr>Definitions</vt:lpstr>
      <vt:lpstr>Definitions (cont’d)</vt:lpstr>
      <vt:lpstr>Definitions (cont’d)</vt:lpstr>
      <vt:lpstr>Formal Problem</vt:lpstr>
      <vt:lpstr>Overview</vt:lpstr>
      <vt:lpstr>Ordering Rules Optimally</vt:lpstr>
      <vt:lpstr>Ordering Rules Optimally</vt:lpstr>
      <vt:lpstr>Submodularity</vt:lpstr>
      <vt:lpstr>Submodularity</vt:lpstr>
      <vt:lpstr>Submodularity</vt:lpstr>
      <vt:lpstr>Submodularity</vt:lpstr>
      <vt:lpstr>Submodularity</vt:lpstr>
      <vt:lpstr>Submodularity</vt:lpstr>
      <vt:lpstr>Submodularity</vt:lpstr>
      <vt:lpstr>Submodularity</vt:lpstr>
      <vt:lpstr>High level Algorithm</vt:lpstr>
      <vt:lpstr>Finding the best marginal rule</vt:lpstr>
      <vt:lpstr>Finding the best marginal rule</vt:lpstr>
      <vt:lpstr>Finding the best marginal rule</vt:lpstr>
      <vt:lpstr>Overview</vt:lpstr>
      <vt:lpstr>Scaling to large datasets</vt:lpstr>
      <vt:lpstr>Scaling to large datasets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Conclusion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140</cp:revision>
  <dcterms:created xsi:type="dcterms:W3CDTF">2016-05-09T07:59:58Z</dcterms:created>
  <dcterms:modified xsi:type="dcterms:W3CDTF">2016-05-18T04:08:09Z</dcterms:modified>
</cp:coreProperties>
</file>